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77" r:id="rId5"/>
    <p:sldId id="280" r:id="rId6"/>
    <p:sldId id="264" r:id="rId7"/>
    <p:sldId id="265" r:id="rId8"/>
    <p:sldId id="266" r:id="rId9"/>
    <p:sldId id="275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801" userDrawn="1">
          <p15:clr>
            <a:srgbClr val="A4A3A4"/>
          </p15:clr>
        </p15:guide>
        <p15:guide id="6" pos="914" userDrawn="1">
          <p15:clr>
            <a:srgbClr val="A4A3A4"/>
          </p15:clr>
        </p15:guide>
        <p15:guide id="7" pos="1391" userDrawn="1">
          <p15:clr>
            <a:srgbClr val="A4A3A4"/>
          </p15:clr>
        </p15:guide>
        <p15:guide id="8" pos="1504" userDrawn="1">
          <p15:clr>
            <a:srgbClr val="A4A3A4"/>
          </p15:clr>
        </p15:guide>
        <p15:guide id="9" pos="2003" userDrawn="1">
          <p15:clr>
            <a:srgbClr val="A4A3A4"/>
          </p15:clr>
        </p15:guide>
        <p15:guide id="10" pos="2094" userDrawn="1">
          <p15:clr>
            <a:srgbClr val="A4A3A4"/>
          </p15:clr>
        </p15:guide>
        <p15:guide id="11" pos="2593" userDrawn="1">
          <p15:clr>
            <a:srgbClr val="A4A3A4"/>
          </p15:clr>
        </p15:guide>
        <p15:guide id="12" pos="2683" userDrawn="1">
          <p15:clr>
            <a:srgbClr val="A4A3A4"/>
          </p15:clr>
        </p15:guide>
        <p15:guide id="13" pos="3182" userDrawn="1">
          <p15:clr>
            <a:srgbClr val="A4A3A4"/>
          </p15:clr>
        </p15:guide>
        <p15:guide id="14" pos="3296" userDrawn="1">
          <p15:clr>
            <a:srgbClr val="A4A3A4"/>
          </p15:clr>
        </p15:guide>
        <p15:guide id="15" pos="3772" userDrawn="1">
          <p15:clr>
            <a:srgbClr val="A4A3A4"/>
          </p15:clr>
        </p15:guide>
        <p15:guide id="16" pos="3885" userDrawn="1">
          <p15:clr>
            <a:srgbClr val="A4A3A4"/>
          </p15:clr>
        </p15:guide>
        <p15:guide id="17" pos="4384" userDrawn="1">
          <p15:clr>
            <a:srgbClr val="A4A3A4"/>
          </p15:clr>
        </p15:guide>
        <p15:guide id="18" pos="4498" userDrawn="1">
          <p15:clr>
            <a:srgbClr val="A4A3A4"/>
          </p15:clr>
        </p15:guide>
        <p15:guide id="19" pos="4974" userDrawn="1">
          <p15:clr>
            <a:srgbClr val="A4A3A4"/>
          </p15:clr>
        </p15:guide>
        <p15:guide id="20" pos="5087" userDrawn="1">
          <p15:clr>
            <a:srgbClr val="A4A3A4"/>
          </p15:clr>
        </p15:guide>
        <p15:guide id="21" pos="5564" userDrawn="1">
          <p15:clr>
            <a:srgbClr val="A4A3A4"/>
          </p15:clr>
        </p15:guide>
        <p15:guide id="22" pos="5677" userDrawn="1">
          <p15:clr>
            <a:srgbClr val="A4A3A4"/>
          </p15:clr>
        </p15:guide>
        <p15:guide id="23" pos="6176" userDrawn="1">
          <p15:clr>
            <a:srgbClr val="A4A3A4"/>
          </p15:clr>
        </p15:guide>
        <p15:guide id="24" pos="6289" userDrawn="1">
          <p15:clr>
            <a:srgbClr val="A4A3A4"/>
          </p15:clr>
        </p15:guide>
        <p15:guide id="25" pos="6766" userDrawn="1">
          <p15:clr>
            <a:srgbClr val="A4A3A4"/>
          </p15:clr>
        </p15:guide>
        <p15:guide id="26" pos="6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C47"/>
    <a:srgbClr val="FF42B2"/>
    <a:srgbClr val="898B8D"/>
    <a:srgbClr val="3CB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8"/>
    <p:restoredTop sz="94693"/>
  </p:normalViewPr>
  <p:slideViewPr>
    <p:cSldViewPr snapToGrid="0">
      <p:cViewPr>
        <p:scale>
          <a:sx n="69" d="100"/>
          <a:sy n="69" d="100"/>
        </p:scale>
        <p:origin x="376" y="560"/>
      </p:cViewPr>
      <p:guideLst>
        <p:guide orient="horz" pos="4020"/>
        <p:guide pos="302"/>
        <p:guide orient="horz" pos="300"/>
        <p:guide pos="7355"/>
        <p:guide pos="801"/>
        <p:guide pos="914"/>
        <p:guide pos="1391"/>
        <p:guide pos="1504"/>
        <p:guide pos="2003"/>
        <p:guide pos="2094"/>
        <p:guide pos="2593"/>
        <p:guide pos="2683"/>
        <p:guide pos="3182"/>
        <p:guide pos="3296"/>
        <p:guide pos="3772"/>
        <p:guide pos="3885"/>
        <p:guide pos="4384"/>
        <p:guide pos="4498"/>
        <p:guide pos="4974"/>
        <p:guide pos="5087"/>
        <p:guide pos="5564"/>
        <p:guide pos="5677"/>
        <p:guide pos="6176"/>
        <p:guide pos="6289"/>
        <p:guide pos="6766"/>
        <p:guide pos="6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277CC-DC9E-EA4B-9B31-09A4EE379F94}" type="datetimeFigureOut">
              <a:rPr lang="en-US" smtClean="0"/>
              <a:t>1/13/22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A572E-A783-7745-9D61-46CB1F60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4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5454F-AE11-D348-A689-147C8985F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8CDC00-9080-BE4D-BB5C-8FE5E19B0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91D15-5DED-FA41-A1D5-9826A7D3E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D3D8-86DB-CC4D-84F5-5074913155DC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A102D-46E0-D14E-A3C3-6B1FF3113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42634-3649-774F-8691-C84957BA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3E7A-7C75-8745-8EF5-919E0F47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6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519E-654C-BD48-A766-02B2CEA03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CE225-23F2-3941-A73E-CFBAEB326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8BAE4-313F-BD47-BC70-9CC4E05A3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D3D8-86DB-CC4D-84F5-5074913155DC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45F44-4786-1F41-BE87-8E8508670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277FC-2450-C548-8EA4-AAAC72DC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3E7A-7C75-8745-8EF5-919E0F47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0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AD7EF6-6F69-C444-A3F0-450363FB1B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A52F5-3896-F34A-98DB-9F717D7A3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0D646-3A57-434E-85AC-5A5DB2FBB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D3D8-86DB-CC4D-84F5-5074913155DC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1B5D1-9C8E-B842-BA19-60672A94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6CE2E-5234-FA47-B792-310D93C9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3E7A-7C75-8745-8EF5-919E0F47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0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4299D-4BE4-C840-84B0-9D0F6BC9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A7990-EC1C-E44B-9FB8-EB32F5AB2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51772-D819-9F45-B2C9-96C155F72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D3D8-86DB-CC4D-84F5-5074913155DC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3B3AA-7160-E248-A84A-4291C9F5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93EA1-2BAE-9241-9006-083C82BC4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3E7A-7C75-8745-8EF5-919E0F47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7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208C-8866-E94A-9C6C-9B0DA8E7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495CA-ADE2-5040-8C5E-F490B7651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35FB9-50CD-4049-983F-BAF2CDE11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D3D8-86DB-CC4D-84F5-5074913155DC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F62E3-AFE3-4C45-B5A3-A5CEB379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B9B4A-32EB-EE40-A871-E74CDACF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3E7A-7C75-8745-8EF5-919E0F47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5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06480-2F25-3B46-8309-DE130C0AF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E5D79-DAF0-A346-A6AF-4EC6E59E3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C333C-743B-9546-BFD9-F2F59B10C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E38F9-D225-7F4D-AE53-5E253584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D3D8-86DB-CC4D-84F5-5074913155DC}" type="datetimeFigureOut">
              <a:rPr lang="en-US" smtClean="0"/>
              <a:t>1/13/22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9528C-7C16-784F-B3F1-417DF6B08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420F3-654B-2D4D-9BA8-C06690C99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3E7A-7C75-8745-8EF5-919E0F47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3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E8707-2C6D-D647-A144-8F0F574C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33F39-2796-2A48-A126-234F6EDA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55D79-EBAE-1C4F-B1DC-E831CBFF8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389F79-74F5-5A49-84F0-93AA9946E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D31686-D460-6543-928C-709E9642D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7F10FF-61F0-EA41-A472-D5DFFA248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D3D8-86DB-CC4D-84F5-5074913155DC}" type="datetimeFigureOut">
              <a:rPr lang="en-US" smtClean="0"/>
              <a:t>1/13/22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4E10F7-2187-CF49-A7C7-4C618D584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7ABF4-BD41-AD44-9C04-20C445493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3E7A-7C75-8745-8EF5-919E0F47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1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54A83-85D8-5846-83BF-BF231C842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B0C55-0A97-D044-BCFE-47FA3DDF0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D3D8-86DB-CC4D-84F5-5074913155DC}" type="datetimeFigureOut">
              <a:rPr lang="en-US" smtClean="0"/>
              <a:t>1/13/22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44735-0654-EE47-B7F2-D9172C090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43941-005B-3B4F-88D0-9901147D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3E7A-7C75-8745-8EF5-919E0F47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7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9AE6E1-3313-9E42-8A4E-90C64D23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D3D8-86DB-CC4D-84F5-5074913155DC}" type="datetimeFigureOut">
              <a:rPr lang="en-US" smtClean="0"/>
              <a:t>1/13/22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7E9C26-41A3-8446-93DF-2EDDF4DC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10DA6-E1AE-2E42-B99B-402229BB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3E7A-7C75-8745-8EF5-919E0F47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4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16747-D3A3-6545-97F9-B34F1A2FD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D1294-A7DE-3C42-999F-C0FF215A7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3FABE-E4A0-CD47-8CCA-4257AAD5E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37451-26BF-254F-8337-4861E61D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D3D8-86DB-CC4D-84F5-5074913155DC}" type="datetimeFigureOut">
              <a:rPr lang="en-US" smtClean="0"/>
              <a:t>1/13/22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D6E81-E054-9A46-BB42-C2CBC4EFA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73021-9184-2A49-A0FC-3654385F9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3E7A-7C75-8745-8EF5-919E0F47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3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235D-77D3-054E-AB8F-99328091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4C65F9-A2AB-234F-A66B-769E523C25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F5DCB-F4CD-0F42-92C6-FF413E470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2825E-BF11-EE4A-A1A2-776CEF9D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D3D8-86DB-CC4D-84F5-5074913155DC}" type="datetimeFigureOut">
              <a:rPr lang="en-US" smtClean="0"/>
              <a:t>1/13/22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4AAE6-C72D-C844-A6FF-0DD3CDA27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4135A-4356-D643-9ECA-0E519879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3E7A-7C75-8745-8EF5-919E0F47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1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97F8E-50DF-1D42-8D50-83D2DD95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4CA55-F7AD-7C47-AB06-9010A8579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39D1B-182C-4148-A58B-F6FDDD63E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8D3D8-86DB-CC4D-84F5-5074913155DC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45981-73A1-C249-8CE1-A6379DA22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A8714-7E37-B442-BE6A-DCDCB8D27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A3E7A-7C75-8745-8EF5-919E0F47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velkahouse.com/index.php/gc-take-part/" TargetMode="External"/><Relationship Id="rId2" Type="http://schemas.openxmlformats.org/officeDocument/2006/relationships/hyperlink" Target="http://go2.cisco.com/ciscopavelkaglobalchallen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hyperlink" Target="https://pavelkahouse.com/index.php/gc-faq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897A-A478-0A42-9C5C-823A3A7D0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29" y="2766218"/>
            <a:ext cx="4083424" cy="1325563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rPr>
              <a:t>The </a:t>
            </a:r>
            <a:r>
              <a:rPr lang="en-GB" sz="4000" dirty="0" err="1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rPr>
              <a:t>CiscoPavelka</a:t>
            </a:r>
            <a:r>
              <a:rPr lang="en-GB" sz="4000" dirty="0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rPr>
              <a:t> Global Challenge 2022 is here!</a:t>
            </a:r>
          </a:p>
        </p:txBody>
      </p:sp>
      <p:pic>
        <p:nvPicPr>
          <p:cNvPr id="6" name="Picture 5" descr="A group of men jumping in the air&#10;&#10;Description automatically generated with medium confidence">
            <a:extLst>
              <a:ext uri="{FF2B5EF4-FFF2-40B4-BE49-F238E27FC236}">
                <a16:creationId xmlns:a16="http://schemas.microsoft.com/office/drawing/2014/main" id="{8A6845E1-46F4-5E4A-924F-FBA7C01B10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36" r="10285"/>
          <a:stretch/>
        </p:blipFill>
        <p:spPr>
          <a:xfrm>
            <a:off x="5281246" y="0"/>
            <a:ext cx="6910754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6084D2-9A11-3744-9E30-3AFDB07B9B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9401" y="6147527"/>
            <a:ext cx="4158460" cy="511734"/>
          </a:xfrm>
          <a:prstGeom prst="rect">
            <a:avLst/>
          </a:prstGeom>
        </p:spPr>
      </p:pic>
      <p:grpSp>
        <p:nvGrpSpPr>
          <p:cNvPr id="10" name="Google Shape;1499;p33">
            <a:extLst>
              <a:ext uri="{FF2B5EF4-FFF2-40B4-BE49-F238E27FC236}">
                <a16:creationId xmlns:a16="http://schemas.microsoft.com/office/drawing/2014/main" id="{0EC99C27-2CB9-0D4E-832C-209919510E7C}"/>
              </a:ext>
            </a:extLst>
          </p:cNvPr>
          <p:cNvGrpSpPr/>
          <p:nvPr/>
        </p:nvGrpSpPr>
        <p:grpSpPr>
          <a:xfrm>
            <a:off x="693817" y="4387394"/>
            <a:ext cx="727306" cy="94339"/>
            <a:chOff x="888170" y="1362986"/>
            <a:chExt cx="727306" cy="94339"/>
          </a:xfrm>
        </p:grpSpPr>
        <p:sp>
          <p:nvSpPr>
            <p:cNvPr id="11" name="Google Shape;1500;p33">
              <a:extLst>
                <a:ext uri="{FF2B5EF4-FFF2-40B4-BE49-F238E27FC236}">
                  <a16:creationId xmlns:a16="http://schemas.microsoft.com/office/drawing/2014/main" id="{FDBB9DBD-6D17-0A43-9083-815ABF35C91D}"/>
                </a:ext>
              </a:extLst>
            </p:cNvPr>
            <p:cNvSpPr/>
            <p:nvPr/>
          </p:nvSpPr>
          <p:spPr>
            <a:xfrm>
              <a:off x="888170" y="1362986"/>
              <a:ext cx="94339" cy="94339"/>
            </a:xfrm>
            <a:prstGeom prst="ellipse">
              <a:avLst/>
            </a:prstGeom>
            <a:solidFill>
              <a:srgbClr val="BCC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01;p33">
              <a:extLst>
                <a:ext uri="{FF2B5EF4-FFF2-40B4-BE49-F238E27FC236}">
                  <a16:creationId xmlns:a16="http://schemas.microsoft.com/office/drawing/2014/main" id="{0156CC06-AB42-7643-8CE9-065FE2032BDD}"/>
                </a:ext>
              </a:extLst>
            </p:cNvPr>
            <p:cNvSpPr/>
            <p:nvPr/>
          </p:nvSpPr>
          <p:spPr>
            <a:xfrm>
              <a:off x="1098959" y="1362986"/>
              <a:ext cx="94339" cy="94339"/>
            </a:xfrm>
            <a:prstGeom prst="ellipse">
              <a:avLst/>
            </a:prstGeom>
            <a:solidFill>
              <a:srgbClr val="FB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02;p33">
              <a:extLst>
                <a:ext uri="{FF2B5EF4-FFF2-40B4-BE49-F238E27FC236}">
                  <a16:creationId xmlns:a16="http://schemas.microsoft.com/office/drawing/2014/main" id="{FF4D4F75-4B8C-4344-99AC-5831DCEAB921}"/>
                </a:ext>
              </a:extLst>
            </p:cNvPr>
            <p:cNvSpPr/>
            <p:nvPr/>
          </p:nvSpPr>
          <p:spPr>
            <a:xfrm>
              <a:off x="1309748" y="1362986"/>
              <a:ext cx="94339" cy="94339"/>
            </a:xfrm>
            <a:prstGeom prst="ellipse">
              <a:avLst/>
            </a:prstGeom>
            <a:solidFill>
              <a:srgbClr val="2DAF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503;p33">
              <a:extLst>
                <a:ext uri="{FF2B5EF4-FFF2-40B4-BE49-F238E27FC236}">
                  <a16:creationId xmlns:a16="http://schemas.microsoft.com/office/drawing/2014/main" id="{9FE3C4EE-A110-0541-B669-3DDDC34715DB}"/>
                </a:ext>
              </a:extLst>
            </p:cNvPr>
            <p:cNvSpPr/>
            <p:nvPr/>
          </p:nvSpPr>
          <p:spPr>
            <a:xfrm>
              <a:off x="1521137" y="1362986"/>
              <a:ext cx="94339" cy="94339"/>
            </a:xfrm>
            <a:prstGeom prst="ellipse">
              <a:avLst/>
            </a:prstGeom>
            <a:solidFill>
              <a:srgbClr val="E832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111B6D97-2939-8641-9FF8-E9755A243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24823" cy="183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1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FF6D7-1BA1-974C-9CD7-3ED749357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555" y="1884167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GB" sz="3500" dirty="0">
                <a:solidFill>
                  <a:srgbClr val="152C47"/>
                </a:solidFill>
                <a:latin typeface="Roboto Thin"/>
                <a:ea typeface="Roboto Thin"/>
                <a:cs typeface="+mn-cs"/>
              </a:rPr>
              <a:t>This is who you can be</a:t>
            </a:r>
            <a:endParaRPr lang="en-GB" sz="3500" dirty="0">
              <a:solidFill>
                <a:srgbClr val="152C47"/>
              </a:solidFill>
              <a:latin typeface="Roboto Thin" panose="02000000000000000000" pitchFamily="2" charset="0"/>
              <a:ea typeface="Roboto Thin" panose="02000000000000000000" pitchFamily="2" charset="0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88EE1-7077-DA4F-86A1-B969A663F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880" y="2798940"/>
            <a:ext cx="6004275" cy="13255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GB" sz="2000" dirty="0">
                <a:latin typeface="Roboto Thin" panose="02000000000000000000" pitchFamily="2" charset="0"/>
                <a:ea typeface="Roboto Thin" panose="02000000000000000000" pitchFamily="2" charset="0"/>
              </a:rPr>
              <a:t>Give your teammates a lift each day as you check in with each other. Level up their well-being!</a:t>
            </a:r>
            <a:endParaRPr lang="en-GB" sz="2000" dirty="0">
              <a:solidFill>
                <a:srgbClr val="152C47"/>
              </a:solidFill>
              <a:latin typeface="Roboto Thin" panose="02000000000000000000" pitchFamily="2" charset="0"/>
              <a:ea typeface="Roboto Thin" panose="02000000000000000000" pitchFamily="2" charset="0"/>
              <a:cs typeface="Calibri" panose="020F0502020204030204"/>
            </a:endParaRPr>
          </a:p>
        </p:txBody>
      </p:sp>
      <p:pic>
        <p:nvPicPr>
          <p:cNvPr id="5" name="Picture 4" descr="A picture containing person, indoor, people, group&#10;&#10;Description automatically generated">
            <a:extLst>
              <a:ext uri="{FF2B5EF4-FFF2-40B4-BE49-F238E27FC236}">
                <a16:creationId xmlns:a16="http://schemas.microsoft.com/office/drawing/2014/main" id="{ACF201E9-1626-B04E-9E43-F2EB32BAB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44"/>
          <a:stretch/>
        </p:blipFill>
        <p:spPr>
          <a:xfrm>
            <a:off x="-1389186" y="0"/>
            <a:ext cx="7135454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60AAE9C-C5DC-FD46-877B-08F240DDFCA5}"/>
              </a:ext>
            </a:extLst>
          </p:cNvPr>
          <p:cNvSpPr txBox="1">
            <a:spLocks/>
          </p:cNvSpPr>
          <p:nvPr/>
        </p:nvSpPr>
        <p:spPr>
          <a:xfrm>
            <a:off x="1500555" y="37954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500" dirty="0">
                <a:solidFill>
                  <a:srgbClr val="152C47"/>
                </a:solidFill>
                <a:latin typeface="Roboto Thin"/>
                <a:ea typeface="Roboto Thin"/>
                <a:cs typeface="+mn-cs"/>
              </a:rPr>
              <a:t>This is where healthy </a:t>
            </a:r>
          </a:p>
          <a:p>
            <a:pPr algn="r"/>
            <a:r>
              <a:rPr lang="en-GB" sz="3500" dirty="0">
                <a:solidFill>
                  <a:srgbClr val="152C47"/>
                </a:solidFill>
                <a:latin typeface="Roboto Thin"/>
                <a:ea typeface="Roboto Thin"/>
                <a:cs typeface="+mn-cs"/>
              </a:rPr>
              <a:t>collaboration happens</a:t>
            </a:r>
            <a:endParaRPr lang="en-GB" sz="3500" dirty="0">
              <a:solidFill>
                <a:srgbClr val="152C47"/>
              </a:solidFill>
              <a:latin typeface="Roboto Thin" panose="02000000000000000000" pitchFamily="2" charset="0"/>
              <a:ea typeface="Roboto Thin" panose="02000000000000000000" pitchFamily="2" charset="0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AE7299-36BF-2D4F-84DA-B48265EE8698}"/>
              </a:ext>
            </a:extLst>
          </p:cNvPr>
          <p:cNvSpPr txBox="1">
            <a:spLocks/>
          </p:cNvSpPr>
          <p:nvPr/>
        </p:nvSpPr>
        <p:spPr>
          <a:xfrm>
            <a:off x="6011880" y="4984763"/>
            <a:ext cx="6004275" cy="13255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2000" dirty="0">
                <a:latin typeface="Roboto Thin" panose="02000000000000000000" pitchFamily="2" charset="0"/>
                <a:ea typeface="Roboto Thin" panose="02000000000000000000" pitchFamily="2" charset="0"/>
              </a:rPr>
              <a:t>Build your leadership and teamwork skills in a healthy way! For leaders, this is your opportunity to focus on your team’s connection and well-being.</a:t>
            </a:r>
            <a:endParaRPr lang="en-GB" sz="2000" dirty="0">
              <a:solidFill>
                <a:srgbClr val="152C47"/>
              </a:solidFill>
              <a:latin typeface="Roboto Thin" panose="02000000000000000000" pitchFamily="2" charset="0"/>
              <a:ea typeface="Roboto Thin" panose="02000000000000000000" pitchFamily="2" charset="0"/>
              <a:cs typeface="Calibri" panose="020F050202020403020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06A00D-5D68-F049-BECA-A351FB1B71CF}"/>
              </a:ext>
            </a:extLst>
          </p:cNvPr>
          <p:cNvSpPr txBox="1">
            <a:spLocks/>
          </p:cNvSpPr>
          <p:nvPr/>
        </p:nvSpPr>
        <p:spPr>
          <a:xfrm>
            <a:off x="1500555" y="1562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500" dirty="0">
                <a:solidFill>
                  <a:srgbClr val="152C47"/>
                </a:solidFill>
                <a:latin typeface="Roboto Thin"/>
                <a:ea typeface="Roboto Thin"/>
                <a:cs typeface="+mn-cs"/>
              </a:rPr>
              <a:t>This is how you connect</a:t>
            </a:r>
            <a:endParaRPr lang="en-GB" sz="3500" dirty="0">
              <a:solidFill>
                <a:srgbClr val="152C47"/>
              </a:solidFill>
              <a:latin typeface="Roboto Thin" panose="02000000000000000000" pitchFamily="2" charset="0"/>
              <a:ea typeface="Roboto Thin" panose="02000000000000000000" pitchFamily="2" charset="0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9F80DF-B0B6-8646-A8DF-F0777727AD60}"/>
              </a:ext>
            </a:extLst>
          </p:cNvPr>
          <p:cNvSpPr txBox="1">
            <a:spLocks/>
          </p:cNvSpPr>
          <p:nvPr/>
        </p:nvSpPr>
        <p:spPr>
          <a:xfrm>
            <a:off x="6011880" y="1027016"/>
            <a:ext cx="6004275" cy="16770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Join the Global Challenge and build real connections with your colleagues. Get involved and have fun!</a:t>
            </a: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3C059031-B748-2C45-B619-596CD44482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9401" y="6147527"/>
            <a:ext cx="4158460" cy="51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95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1CA18-B8F3-0945-BCA5-42581A3B2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85" y="461846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rPr>
              <a:t>What’s the challenge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2B84-D38A-8F4E-97FD-6BE604365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85" y="1739072"/>
            <a:ext cx="7183177" cy="46570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500" dirty="0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Using the all-new </a:t>
            </a:r>
            <a:r>
              <a:rPr lang="en-GB" sz="2500" dirty="0" err="1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Pavelka</a:t>
            </a:r>
            <a:r>
              <a:rPr lang="en-GB" sz="2500" dirty="0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app, you can experience daily wellbeing moments along with your own chosen team.</a:t>
            </a:r>
          </a:p>
          <a:p>
            <a:r>
              <a:rPr lang="en-GB" sz="2500" dirty="0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Everyone will share their journey with the </a:t>
            </a:r>
            <a:r>
              <a:rPr lang="en-GB" sz="2500" dirty="0" err="1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CiscoPavelka</a:t>
            </a:r>
            <a:r>
              <a:rPr lang="en-GB" sz="2500" dirty="0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community. Share your moments in the </a:t>
            </a:r>
            <a:r>
              <a:rPr lang="en-GB" sz="2500" dirty="0" err="1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Pavelka</a:t>
            </a:r>
            <a:r>
              <a:rPr lang="en-GB" sz="2500" dirty="0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app and see what your colleagues get up to!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12ED8A-6BA2-0040-816E-281B05085AEF}"/>
              </a:ext>
            </a:extLst>
          </p:cNvPr>
          <p:cNvGrpSpPr/>
          <p:nvPr/>
        </p:nvGrpSpPr>
        <p:grpSpPr>
          <a:xfrm>
            <a:off x="8027070" y="1372556"/>
            <a:ext cx="1840075" cy="3547115"/>
            <a:chOff x="3267183" y="2356241"/>
            <a:chExt cx="1401910" cy="2796650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55A6F881-7E9D-6849-8196-C6E4B03898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183" y="2356241"/>
              <a:ext cx="1401910" cy="2796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043503B3-3E58-F641-9337-89F2F04E5F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117" y="2444084"/>
              <a:ext cx="1240565" cy="2620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1DCD5-346C-6B4A-9F4C-497CDB599A73}"/>
              </a:ext>
            </a:extLst>
          </p:cNvPr>
          <p:cNvGrpSpPr/>
          <p:nvPr/>
        </p:nvGrpSpPr>
        <p:grpSpPr>
          <a:xfrm>
            <a:off x="10081264" y="1372556"/>
            <a:ext cx="1840075" cy="3547115"/>
            <a:chOff x="6079660" y="2474644"/>
            <a:chExt cx="1398325" cy="2796650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F7EC38EE-DECB-7742-974B-85FC5C94F4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9660" y="2474644"/>
              <a:ext cx="1398325" cy="2796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788A9BC7-BF4F-4F4E-A174-89F89E376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539" y="2562487"/>
              <a:ext cx="1240565" cy="2620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Google Shape;1551;p210">
            <a:extLst>
              <a:ext uri="{FF2B5EF4-FFF2-40B4-BE49-F238E27FC236}">
                <a16:creationId xmlns:a16="http://schemas.microsoft.com/office/drawing/2014/main" id="{624EDC44-97CB-C446-8444-8313B389B38E}"/>
              </a:ext>
            </a:extLst>
          </p:cNvPr>
          <p:cNvSpPr/>
          <p:nvPr/>
        </p:nvSpPr>
        <p:spPr>
          <a:xfrm>
            <a:off x="3054993" y="6377549"/>
            <a:ext cx="3058500" cy="477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552;p210">
            <a:extLst>
              <a:ext uri="{FF2B5EF4-FFF2-40B4-BE49-F238E27FC236}">
                <a16:creationId xmlns:a16="http://schemas.microsoft.com/office/drawing/2014/main" id="{0E7AE471-81C8-3644-9982-6E133AB513A3}"/>
              </a:ext>
            </a:extLst>
          </p:cNvPr>
          <p:cNvSpPr/>
          <p:nvPr/>
        </p:nvSpPr>
        <p:spPr>
          <a:xfrm>
            <a:off x="0" y="6381000"/>
            <a:ext cx="3058500" cy="477000"/>
          </a:xfrm>
          <a:prstGeom prst="rect">
            <a:avLst/>
          </a:prstGeom>
          <a:solidFill>
            <a:srgbClr val="BC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553;p210">
            <a:extLst>
              <a:ext uri="{FF2B5EF4-FFF2-40B4-BE49-F238E27FC236}">
                <a16:creationId xmlns:a16="http://schemas.microsoft.com/office/drawing/2014/main" id="{BD095A36-F801-4B49-847B-60B67C8B3D11}"/>
              </a:ext>
            </a:extLst>
          </p:cNvPr>
          <p:cNvSpPr/>
          <p:nvPr/>
        </p:nvSpPr>
        <p:spPr>
          <a:xfrm>
            <a:off x="6113493" y="6381000"/>
            <a:ext cx="3058500" cy="477000"/>
          </a:xfrm>
          <a:prstGeom prst="rect">
            <a:avLst/>
          </a:prstGeom>
          <a:solidFill>
            <a:srgbClr val="2DAF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554;p210">
            <a:extLst>
              <a:ext uri="{FF2B5EF4-FFF2-40B4-BE49-F238E27FC236}">
                <a16:creationId xmlns:a16="http://schemas.microsoft.com/office/drawing/2014/main" id="{838C500D-BF70-AA42-AB27-EF49CC8C85D9}"/>
              </a:ext>
            </a:extLst>
          </p:cNvPr>
          <p:cNvSpPr/>
          <p:nvPr/>
        </p:nvSpPr>
        <p:spPr>
          <a:xfrm>
            <a:off x="9168486" y="6377549"/>
            <a:ext cx="3058500" cy="477000"/>
          </a:xfrm>
          <a:prstGeom prst="rect">
            <a:avLst/>
          </a:prstGeom>
          <a:solidFill>
            <a:srgbClr val="E832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79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7726A-612B-2445-B7A2-1E237921C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60" y="365125"/>
            <a:ext cx="1157828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rPr>
              <a:t>What do we do in the challenge?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F3A10-3F47-3C45-9381-1C0896D91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25588"/>
            <a:ext cx="7086600" cy="4837112"/>
          </a:xfrm>
        </p:spPr>
        <p:txBody>
          <a:bodyPr>
            <a:normAutofit/>
          </a:bodyPr>
          <a:lstStyle/>
          <a:p>
            <a:r>
              <a:rPr lang="en-GB" sz="2500" dirty="0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Each day, you and your teammates will each complete one well-being task – this will be suggested for you in the app.</a:t>
            </a:r>
          </a:p>
          <a:p>
            <a:r>
              <a:rPr lang="en-GB" sz="2500" dirty="0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Then, you will post about it in the community, and win a point for your team.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8C465DA-AC42-7342-B1F1-6A3EC235451E}"/>
              </a:ext>
            </a:extLst>
          </p:cNvPr>
          <p:cNvSpPr/>
          <p:nvPr/>
        </p:nvSpPr>
        <p:spPr>
          <a:xfrm>
            <a:off x="10339614" y="4657842"/>
            <a:ext cx="1433286" cy="132556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82091DE-2F1B-3F41-A73B-2B5AA1FC7D00}"/>
              </a:ext>
            </a:extLst>
          </p:cNvPr>
          <p:cNvSpPr/>
          <p:nvPr/>
        </p:nvSpPr>
        <p:spPr>
          <a:xfrm>
            <a:off x="10339614" y="365125"/>
            <a:ext cx="1433286" cy="132556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5445B0-104A-B343-BF8B-65B8DA9B2267}"/>
              </a:ext>
            </a:extLst>
          </p:cNvPr>
          <p:cNvSpPr/>
          <p:nvPr/>
        </p:nvSpPr>
        <p:spPr>
          <a:xfrm>
            <a:off x="10339614" y="3209695"/>
            <a:ext cx="1433286" cy="133849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82695B0-7AAB-B14A-8BF6-302989848B30}"/>
              </a:ext>
            </a:extLst>
          </p:cNvPr>
          <p:cNvSpPr/>
          <p:nvPr/>
        </p:nvSpPr>
        <p:spPr>
          <a:xfrm>
            <a:off x="10339614" y="1787410"/>
            <a:ext cx="1433286" cy="1325563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Google Shape;1551;p210">
            <a:extLst>
              <a:ext uri="{FF2B5EF4-FFF2-40B4-BE49-F238E27FC236}">
                <a16:creationId xmlns:a16="http://schemas.microsoft.com/office/drawing/2014/main" id="{4AC6D4B7-FBE0-004C-81E3-093D4CA385C8}"/>
              </a:ext>
            </a:extLst>
          </p:cNvPr>
          <p:cNvSpPr/>
          <p:nvPr/>
        </p:nvSpPr>
        <p:spPr>
          <a:xfrm>
            <a:off x="3054993" y="6377549"/>
            <a:ext cx="3058500" cy="477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52;p210">
            <a:extLst>
              <a:ext uri="{FF2B5EF4-FFF2-40B4-BE49-F238E27FC236}">
                <a16:creationId xmlns:a16="http://schemas.microsoft.com/office/drawing/2014/main" id="{CAE5010C-F0F9-6B41-A87A-439CFFCDF551}"/>
              </a:ext>
            </a:extLst>
          </p:cNvPr>
          <p:cNvSpPr/>
          <p:nvPr/>
        </p:nvSpPr>
        <p:spPr>
          <a:xfrm>
            <a:off x="0" y="6381000"/>
            <a:ext cx="3058500" cy="477000"/>
          </a:xfrm>
          <a:prstGeom prst="rect">
            <a:avLst/>
          </a:prstGeom>
          <a:solidFill>
            <a:srgbClr val="BC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553;p210">
            <a:extLst>
              <a:ext uri="{FF2B5EF4-FFF2-40B4-BE49-F238E27FC236}">
                <a16:creationId xmlns:a16="http://schemas.microsoft.com/office/drawing/2014/main" id="{942BFB5D-75AA-604F-86D5-9A26E2F916E6}"/>
              </a:ext>
            </a:extLst>
          </p:cNvPr>
          <p:cNvSpPr/>
          <p:nvPr/>
        </p:nvSpPr>
        <p:spPr>
          <a:xfrm>
            <a:off x="6113493" y="6381000"/>
            <a:ext cx="3058500" cy="477000"/>
          </a:xfrm>
          <a:prstGeom prst="rect">
            <a:avLst/>
          </a:prstGeom>
          <a:solidFill>
            <a:srgbClr val="2DAF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554;p210">
            <a:extLst>
              <a:ext uri="{FF2B5EF4-FFF2-40B4-BE49-F238E27FC236}">
                <a16:creationId xmlns:a16="http://schemas.microsoft.com/office/drawing/2014/main" id="{F28722DB-82CB-F948-8DC9-BE0F14DE7DFD}"/>
              </a:ext>
            </a:extLst>
          </p:cNvPr>
          <p:cNvSpPr/>
          <p:nvPr/>
        </p:nvSpPr>
        <p:spPr>
          <a:xfrm>
            <a:off x="9168486" y="6377549"/>
            <a:ext cx="3058500" cy="477000"/>
          </a:xfrm>
          <a:prstGeom prst="rect">
            <a:avLst/>
          </a:prstGeom>
          <a:solidFill>
            <a:srgbClr val="E832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3193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3DCCCE-7885-A741-A8CC-D851EA7417E5}"/>
              </a:ext>
            </a:extLst>
          </p:cNvPr>
          <p:cNvSpPr txBox="1">
            <a:spLocks/>
          </p:cNvSpPr>
          <p:nvPr/>
        </p:nvSpPr>
        <p:spPr>
          <a:xfrm>
            <a:off x="250102" y="203533"/>
            <a:ext cx="11103698" cy="7296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rPr>
              <a:t>Where do we find the </a:t>
            </a:r>
            <a:r>
              <a:rPr lang="en-GB" sz="4000" dirty="0" err="1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rPr>
              <a:t>Pavelka</a:t>
            </a:r>
            <a:r>
              <a:rPr lang="en-GB" sz="4000" dirty="0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rPr>
              <a:t> app?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A8D773-DC8B-154B-BADC-80C0772D4E32}"/>
              </a:ext>
            </a:extLst>
          </p:cNvPr>
          <p:cNvSpPr txBox="1">
            <a:spLocks/>
          </p:cNvSpPr>
          <p:nvPr/>
        </p:nvSpPr>
        <p:spPr>
          <a:xfrm>
            <a:off x="419100" y="1712679"/>
            <a:ext cx="11103698" cy="24114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500" dirty="0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The new </a:t>
            </a:r>
            <a:r>
              <a:rPr lang="en-GB" sz="2500" dirty="0" err="1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Pavelka</a:t>
            </a:r>
            <a:r>
              <a:rPr lang="en-GB" sz="2500" dirty="0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app is available on your regular app store from the </a:t>
            </a:r>
            <a:r>
              <a:rPr lang="en-GB" sz="2500" b="1" dirty="0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17</a:t>
            </a:r>
            <a:r>
              <a:rPr lang="en-GB" sz="2500" b="1" baseline="30000" dirty="0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th</a:t>
            </a:r>
            <a:r>
              <a:rPr lang="en-GB" sz="2500" b="1" dirty="0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of January</a:t>
            </a:r>
            <a:r>
              <a:rPr lang="en-GB" sz="2500" dirty="0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.</a:t>
            </a:r>
          </a:p>
          <a:p>
            <a:r>
              <a:rPr lang="en-GB" sz="2500" dirty="0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Download the app, unlock it using the key </a:t>
            </a:r>
            <a:r>
              <a:rPr lang="en-GB" sz="2500" b="1" dirty="0" err="1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CiscoHouse</a:t>
            </a:r>
            <a:r>
              <a:rPr lang="en-GB" sz="2500" dirty="0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 and sign in using your Cisco email address.</a:t>
            </a:r>
          </a:p>
          <a:p>
            <a:r>
              <a:rPr lang="en-GB" sz="2500" dirty="0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From there, click the challenge icon to enter the Global Challenge.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94E442C-C297-D847-9116-D9D39FDCC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88" y="4692273"/>
            <a:ext cx="4324823" cy="183725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5615CB-6E4F-1648-8ABF-72EA8D275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2" y="5386894"/>
            <a:ext cx="3068133" cy="90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99A5649-FD1B-BE49-93E0-AD997A464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013" y="5145321"/>
            <a:ext cx="3598987" cy="139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026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FF6D7-1BA1-974C-9CD7-3ED749357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70" y="3513137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rPr>
              <a:t>Sounds great – I’m in!</a:t>
            </a:r>
            <a:br>
              <a:rPr lang="en-GB" sz="4000" dirty="0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rPr>
            </a:br>
            <a:r>
              <a:rPr lang="en-GB" sz="4000" dirty="0">
                <a:solidFill>
                  <a:srgbClr val="152C47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rPr>
              <a:t>Where do I find the full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88EE1-7077-DA4F-86A1-B969A663F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570" y="4969842"/>
            <a:ext cx="11736860" cy="47806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dirty="0">
                <a:solidFill>
                  <a:srgbClr val="152C47"/>
                </a:solidFill>
                <a:latin typeface="Roboto Thin"/>
                <a:ea typeface="Roboto Thin"/>
              </a:rPr>
              <a:t>Go to </a:t>
            </a:r>
            <a:r>
              <a:rPr lang="en-GB" sz="2500" u="sng" dirty="0">
                <a:latin typeface="Roboto Thin" panose="02000000000000000000" pitchFamily="2" charset="0"/>
                <a:ea typeface="Roboto Thin" panose="02000000000000000000" pitchFamily="2" charset="0"/>
                <a:hlinkClick r:id="rId2"/>
              </a:rPr>
              <a:t>http://go2.cisco.com/ciscopavelkaglobalchallenge</a:t>
            </a:r>
            <a:r>
              <a:rPr lang="en-GB" sz="2500" dirty="0">
                <a:latin typeface="Roboto Thin" panose="02000000000000000000" pitchFamily="2" charset="0"/>
                <a:ea typeface="Roboto Thin" panose="02000000000000000000" pitchFamily="2" charset="0"/>
              </a:rPr>
              <a:t> </a:t>
            </a:r>
            <a:endParaRPr lang="en-GB" sz="2500" dirty="0">
              <a:solidFill>
                <a:srgbClr val="152C47"/>
              </a:solidFill>
              <a:latin typeface="Roboto Thin" panose="02000000000000000000" pitchFamily="2" charset="0"/>
              <a:ea typeface="Roboto Thin" panose="02000000000000000000" pitchFamily="2" charset="0"/>
            </a:endParaRPr>
          </a:p>
          <a:p>
            <a:pPr marL="0" indent="0">
              <a:buNone/>
            </a:pPr>
            <a:r>
              <a:rPr lang="en-GB" sz="2500" dirty="0">
                <a:solidFill>
                  <a:srgbClr val="152C47"/>
                </a:solidFill>
                <a:latin typeface="Roboto Thin"/>
                <a:ea typeface="Roboto Thin"/>
              </a:rPr>
              <a:t>Read our </a:t>
            </a:r>
            <a:r>
              <a:rPr lang="en-GB" sz="2500" dirty="0">
                <a:solidFill>
                  <a:srgbClr val="152C47"/>
                </a:solidFill>
                <a:latin typeface="Roboto Thin"/>
                <a:ea typeface="Roboto Thin"/>
                <a:hlinkClick r:id="rId3"/>
              </a:rPr>
              <a:t>How To</a:t>
            </a:r>
            <a:r>
              <a:rPr lang="en-GB" sz="2500" dirty="0">
                <a:solidFill>
                  <a:srgbClr val="152C47"/>
                </a:solidFill>
                <a:latin typeface="Roboto Thin"/>
                <a:ea typeface="Roboto Thin"/>
              </a:rPr>
              <a:t> page and the challenge </a:t>
            </a:r>
            <a:r>
              <a:rPr lang="en-GB" sz="2500" dirty="0">
                <a:solidFill>
                  <a:srgbClr val="152C47"/>
                </a:solidFill>
                <a:latin typeface="Roboto Thin"/>
                <a:ea typeface="Roboto Thin"/>
                <a:hlinkClick r:id="rId4"/>
              </a:rPr>
              <a:t>FAQs</a:t>
            </a:r>
            <a:r>
              <a:rPr lang="en-GB" sz="2500" dirty="0">
                <a:solidFill>
                  <a:srgbClr val="152C47"/>
                </a:solidFill>
                <a:latin typeface="Roboto Thin"/>
                <a:ea typeface="Roboto Thin"/>
              </a:rPr>
              <a:t> for all the info you need to get started!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6B06DCA-234E-5B46-A61D-7223D516A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351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3FDE5F3-0095-4C4F-8231-5328921E5D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5970" y="6295405"/>
            <a:ext cx="4158460" cy="51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7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8BEE46-0458-1842-99AD-DE53215364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0"/>
            <a:ext cx="1219361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148028-D9F5-4848-9528-F546344EBFBB}"/>
              </a:ext>
            </a:extLst>
          </p:cNvPr>
          <p:cNvSpPr txBox="1"/>
          <p:nvPr/>
        </p:nvSpPr>
        <p:spPr>
          <a:xfrm>
            <a:off x="380999" y="6163104"/>
            <a:ext cx="36797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www.pavelkahouseforcisco.com</a:t>
            </a:r>
          </a:p>
        </p:txBody>
      </p:sp>
    </p:spTree>
    <p:extLst>
      <p:ext uri="{BB962C8B-B14F-4D97-AF65-F5344CB8AC3E}">
        <p14:creationId xmlns:p14="http://schemas.microsoft.com/office/powerpoint/2010/main" val="1881808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57D774DBF6884795059F461A60E354" ma:contentTypeVersion="13" ma:contentTypeDescription="Create a new document." ma:contentTypeScope="" ma:versionID="1d77b8d5056415ab73307daabcf341a8">
  <xsd:schema xmlns:xsd="http://www.w3.org/2001/XMLSchema" xmlns:xs="http://www.w3.org/2001/XMLSchema" xmlns:p="http://schemas.microsoft.com/office/2006/metadata/properties" xmlns:ns2="8ec973ad-7f5f-44a5-b794-b326aacef33c" xmlns:ns3="e355200d-32ac-4acc-a407-e0ce81aade50" targetNamespace="http://schemas.microsoft.com/office/2006/metadata/properties" ma:root="true" ma:fieldsID="76409dcea21d01da51038f800a27bccc" ns2:_="" ns3:_="">
    <xsd:import namespace="8ec973ad-7f5f-44a5-b794-b326aacef33c"/>
    <xsd:import namespace="e355200d-32ac-4acc-a407-e0ce81aade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973ad-7f5f-44a5-b794-b326aacef3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5200d-32ac-4acc-a407-e0ce81aade5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F5EFCB-7CC6-4FA1-95BA-DC991BFB37FC}">
  <ds:schemaRefs>
    <ds:schemaRef ds:uri="8ec973ad-7f5f-44a5-b794-b326aacef33c"/>
    <ds:schemaRef ds:uri="e355200d-32ac-4acc-a407-e0ce81aade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5A05D51-BCF0-4D56-93D0-771367431C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158165-777F-47D5-9B10-067283293AE8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e355200d-32ac-4acc-a407-e0ce81aade50"/>
    <ds:schemaRef ds:uri="8ec973ad-7f5f-44a5-b794-b326aacef33c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297</Words>
  <Application>Microsoft Macintosh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 Thin</vt:lpstr>
      <vt:lpstr>Office Theme</vt:lpstr>
      <vt:lpstr>The CiscoPavelka Global Challenge 2022 is here!</vt:lpstr>
      <vt:lpstr>This is who you can be</vt:lpstr>
      <vt:lpstr>What’s the challenge about?</vt:lpstr>
      <vt:lpstr>What do we do in the challenge?</vt:lpstr>
      <vt:lpstr>PowerPoint Presentation</vt:lpstr>
      <vt:lpstr>Sounds great – I’m in! Where do I find the full info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Beal</dc:creator>
  <cp:lastModifiedBy>James Blair</cp:lastModifiedBy>
  <cp:revision>8</cp:revision>
  <dcterms:created xsi:type="dcterms:W3CDTF">2021-01-25T15:05:02Z</dcterms:created>
  <dcterms:modified xsi:type="dcterms:W3CDTF">2022-01-13T13:28:27Z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0x010100E657D774DBF6884795059F461A60E354</vt:lpwstr>
  </property>
</Properties>
</file>